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0"/>
    <a:srgbClr val="37C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6437" autoAdjust="0"/>
  </p:normalViewPr>
  <p:slideViewPr>
    <p:cSldViewPr>
      <p:cViewPr>
        <p:scale>
          <a:sx n="142" d="100"/>
          <a:sy n="142" d="100"/>
        </p:scale>
        <p:origin x="-792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://reestr.court.gov.ua/Review/102973874" TargetMode="Externa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://reestr.court.gov.ua/Review/103283361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://reestr.court.gov.ua/Review/102973874" TargetMode="External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://reestr.court.gov.ua/Review/10328336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зроблено висновок про можливість заміни </a:t>
          </a:r>
          <a:r>
            <a:rPr lang="uk-UA" sz="12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стягувача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/позивача у справі за наявності ознак закінчення законодавчо встановленого строку на пред`явлення виконавчих документів до виконання та за відсутності обставин його поновлення.</a:t>
          </a:r>
        </a:p>
        <a:p>
          <a:pPr algn="just"/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0D3D19DE-600F-4017-AB64-9EEC4AC56C04}" type="presOf" srcId="{7A615780-D022-4AFF-8D48-AB7A7B171E5F}" destId="{548A3B55-16F6-480F-B82A-08DB5D3007E9}" srcOrd="0" destOrd="0" presId="urn:microsoft.com/office/officeart/2005/8/layout/lProcess3"/>
    <dgm:cxn modelId="{118C491F-87BB-4A5E-8007-A239D564F041}" type="presOf" srcId="{4BC3F7BD-86BF-47FB-9DB0-44B4694B5F1C}" destId="{3EF56D4A-9A76-4414-A5F2-8066BE125047}" srcOrd="0" destOrd="0" presId="urn:microsoft.com/office/officeart/2005/8/layout/lProcess3"/>
    <dgm:cxn modelId="{456BE50D-9531-4D75-8921-CD1DF283BECA}" type="presParOf" srcId="{548A3B55-16F6-480F-B82A-08DB5D3007E9}" destId="{A3C4AD7B-2E3E-44E9-8180-719FA0B03778}" srcOrd="0" destOrd="0" presId="urn:microsoft.com/office/officeart/2005/8/layout/lProcess3"/>
    <dgm:cxn modelId="{21460960-58E6-4D11-97DC-F30BB6613810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Заміна сторони виконавчого провадження правонаступником полягає в поширенні на правонаступника законної сили судового рішення з усіма її наслідками - незмінністю, неспростовністю, виключністю, </a:t>
          </a:r>
          <a:r>
            <a:rPr lang="uk-UA" sz="12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преюдиційністю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, виконуваністю. Отже, у випадку неможливості виконання судового рішення за відсутності підстав для поновлення строків для виконання наказу суду (виконавчого листа) або у випадку, якщо судове рішення не підлягає виконанню у примусовому порядку через органи виконавчої служби, правонаступник не може бути замінений у виконавчому провадженні, яке не здійснюється. </a:t>
          </a:r>
          <a:r>
            <a:rPr lang="uk-UA" sz="120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http://reestr.court.gov.ua/Review/102973874</a:t>
          </a:r>
          <a:r>
            <a:rPr lang="uk-UA" sz="1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uk-UA" sz="12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48406" custScaleY="14825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743A5D6F-3275-4FAF-93C9-936A717F5D3D}" type="presOf" srcId="{109A425D-96BE-4C4C-B32F-69B188308839}" destId="{4532A5CD-ED12-4521-B172-187366941F6A}" srcOrd="0" destOrd="0" presId="urn:microsoft.com/office/officeart/2005/8/layout/cycle2"/>
    <dgm:cxn modelId="{AD872658-6741-4EB6-B5F3-071D29B54308}" type="presOf" srcId="{2626830C-0EB7-49A5-8B47-6224EDCCDD67}" destId="{77B318FB-71D7-41D0-AA84-1F15136221FC}" srcOrd="0" destOrd="0" presId="urn:microsoft.com/office/officeart/2005/8/layout/cycle2"/>
    <dgm:cxn modelId="{803EC3EA-9573-43C2-B97B-BBCB0E5B004D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від 15.09.2021 у справі №727/9430/13-ц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290131CD-1E79-4C64-9897-BF3F3FD9E054}" type="presOf" srcId="{7D6ACE49-2C7D-4B55-8258-8FF78D2D3F87}" destId="{7A20DE31-9AEC-4203-B692-5715756E6C53}" srcOrd="0" destOrd="0" presId="urn:microsoft.com/office/officeart/2005/8/layout/vList2"/>
    <dgm:cxn modelId="{A21E1537-A2C0-4269-B5E3-F22949F03C0C}" type="presOf" srcId="{2A52989D-F7FB-4581-A78D-5AA2820D8337}" destId="{D3023C26-3E73-4E84-8F9D-13921BA3731C}" srcOrd="0" destOrd="0" presId="urn:microsoft.com/office/officeart/2005/8/layout/vList2"/>
    <dgm:cxn modelId="{FA6A2215-501F-4C8D-AA67-502A21F438D3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18.01.2022 у справі № 34/425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32BF7B40-405E-4D24-A66C-714139347DCF}" type="presOf" srcId="{CEC9EB15-5746-4F36-8AFD-EACA623DA04B}" destId="{491186E1-D2E0-4DE9-9FD1-C23BC272EA6B}" srcOrd="0" destOrd="0" presId="urn:microsoft.com/office/officeart/2005/8/layout/vList2"/>
    <dgm:cxn modelId="{60BF9CAE-32A2-4A71-916D-F76FD0DB7066}" type="presOf" srcId="{24E5C34E-DA21-45B9-B55D-F89D03FA1B3A}" destId="{3C8EE393-9385-4B7F-8750-BF622842E9AB}" srcOrd="0" destOrd="0" presId="urn:microsoft.com/office/officeart/2005/8/layout/vList2"/>
    <dgm:cxn modelId="{03EBA523-34F2-4339-96B7-0B53D5A653C5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зроблено висновок про розгляд за правилами цивільного судочинства спору, ініційованого співвласником багатоквартирного будинку, щодо затвердження кошторису ОСББ, переліку та розміру внесків на утримання будинку як такого.</a:t>
          </a:r>
        </a:p>
        <a:p>
          <a:pPr algn="just"/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958B3268-58EF-49B8-857E-1B4F27E92F05}" type="presOf" srcId="{4BC3F7BD-86BF-47FB-9DB0-44B4694B5F1C}" destId="{3EF56D4A-9A76-4414-A5F2-8066BE125047}" srcOrd="0" destOrd="0" presId="urn:microsoft.com/office/officeart/2005/8/layout/lProcess3"/>
    <dgm:cxn modelId="{0B84A34F-78B5-4497-BC50-C948B300CABA}" type="presOf" srcId="{7A615780-D022-4AFF-8D48-AB7A7B171E5F}" destId="{548A3B55-16F6-480F-B82A-08DB5D3007E9}" srcOrd="0" destOrd="0" presId="urn:microsoft.com/office/officeart/2005/8/layout/lProcess3"/>
    <dgm:cxn modelId="{1027D8A1-54A3-4FED-89D4-E1DCA28F07A8}" type="presParOf" srcId="{548A3B55-16F6-480F-B82A-08DB5D3007E9}" destId="{A3C4AD7B-2E3E-44E9-8180-719FA0B03778}" srcOrd="0" destOrd="0" presId="urn:microsoft.com/office/officeart/2005/8/layout/lProcess3"/>
    <dgm:cxn modelId="{B4A3A783-A030-4D40-B168-BB5EAC9F9A61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Прийняття рішення установчими зборами щодо всіх питань, віднесених до їх компетенції та виключної компетенції загальних зборів ОСББ відповідно до статей 6, 10 ЗУ «Про </a:t>
          </a:r>
          <a:r>
            <a:rPr lang="uk-UA" sz="12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обʼєднання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співвласників багатоквартирного будинку» № 2866-ІІІ, стосується створення та управління ОСББ як юридичною особою, що відповідно до пункту 3 частини першої статті 20 ГПК України визначає предметну юрисдикцію спору про визнання недійсним рішення установчих зборів ОСББ судам господарської юрисдикції. ВП ВС неодноразово звертала увагу на те, що спори, пов`язані зі створенням, діяльністю, управлінням або припиненням діяльності юридичної особи, є корпоративними в розумінні п.3 ч.1 ст.20 ГПК України, незалежно від того, чи є позивач акціонером (учасником) юридичної особи, і мають розглядатися за правилами ГПК України (постанови від 10.09.2019 у справі № 921/36/18 (пункт 4.19), від 01.04.2020 у справі № 813/1056/18 (пункт 40), від 15.04.2020 у справі № 804/14471/15 (пункт 39)). </a:t>
          </a:r>
          <a:endParaRPr lang="uk-UA" sz="1200" b="1" kern="1200" noProof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  <a:p>
          <a:pPr algn="just" rtl="0"/>
          <a:r>
            <a:rPr lang="uk-UA" sz="1200" kern="1200" smtClean="0">
              <a:hlinkClick xmlns:r="http://schemas.openxmlformats.org/officeDocument/2006/relationships" r:id="rId1"/>
            </a:rPr>
            <a:t>http</a:t>
          </a:r>
          <a:r>
            <a:rPr lang="uk-UA" sz="1200" kern="1200" dirty="0" smtClean="0">
              <a:hlinkClick xmlns:r="http://schemas.openxmlformats.org/officeDocument/2006/relationships" r:id="rId1"/>
            </a:rPr>
            <a:t>://reestr.court.gov.ua/Review/103283361</a:t>
          </a:r>
          <a:r>
            <a:rPr lang="uk-UA" sz="1200" kern="1200" dirty="0" smtClean="0"/>
            <a:t> </a:t>
          </a:r>
          <a:endParaRPr lang="uk-UA" sz="12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48406" custScaleY="14825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955A2B5F-1C0D-458F-AB4F-EFEE9D1E81A2}" type="presOf" srcId="{2626830C-0EB7-49A5-8B47-6224EDCCDD67}" destId="{77B318FB-71D7-41D0-AA84-1F15136221FC}" srcOrd="0" destOrd="0" presId="urn:microsoft.com/office/officeart/2005/8/layout/cycle2"/>
    <dgm:cxn modelId="{9CA0D93B-F9B0-4678-8FD0-E165FF0912EB}" type="presOf" srcId="{109A425D-96BE-4C4C-B32F-69B188308839}" destId="{4532A5CD-ED12-4521-B172-187366941F6A}" srcOrd="0" destOrd="0" presId="urn:microsoft.com/office/officeart/2005/8/layout/cycle2"/>
    <dgm:cxn modelId="{BBDEBD16-96E1-444D-B161-9F4E0EBF4C64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КЦС ВС від 14.07.2020 у справі № 466/8748/16-ц 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85B98BD8-89E0-430A-B22F-4E01E075F601}" type="presOf" srcId="{7D6ACE49-2C7D-4B55-8258-8FF78D2D3F87}" destId="{7A20DE31-9AEC-4203-B692-5715756E6C53}" srcOrd="0" destOrd="0" presId="urn:microsoft.com/office/officeart/2005/8/layout/vList2"/>
    <dgm:cxn modelId="{A7B18AF1-4360-49CF-9F0D-3FD8B45192C4}" type="presOf" srcId="{2A52989D-F7FB-4581-A78D-5AA2820D8337}" destId="{D3023C26-3E73-4E84-8F9D-13921BA3731C}" srcOrd="0" destOrd="0" presId="urn:microsoft.com/office/officeart/2005/8/layout/vList2"/>
    <dgm:cxn modelId="{BB65C3B3-9B07-40C0-A568-868D37B15B54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01.02.2022 у справі № 910/5179/20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CCCDA1D1-9BD7-48E1-B9DA-79DF2A3E3CF5}" type="presOf" srcId="{24E5C34E-DA21-45B9-B55D-F89D03FA1B3A}" destId="{3C8EE393-9385-4B7F-8750-BF622842E9AB}" srcOrd="0" destOrd="0" presId="urn:microsoft.com/office/officeart/2005/8/layout/vList2"/>
    <dgm:cxn modelId="{D2DAC618-CA48-46FC-9939-B2B2021EE571}" type="presOf" srcId="{CEC9EB15-5746-4F36-8AFD-EACA623DA04B}" destId="{491186E1-D2E0-4DE9-9FD1-C23BC272EA6B}" srcOrd="0" destOrd="0" presId="urn:microsoft.com/office/officeart/2005/8/layout/vList2"/>
    <dgm:cxn modelId="{EFBE9A76-82F6-4F13-9E81-BB55D4B838C7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474056"/>
          <a:ext cx="4013625" cy="3704318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зроблено висновок про можливість заміни </a:t>
          </a:r>
          <a:r>
            <a:rPr lang="uk-UA" sz="12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стягувача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/позивача у справі за наявності ознак закінчення законодавчо встановленого строку на пред`явлення виконавчих документів до виконання та за відсутності обставин його поновлення.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474056"/>
        <a:ext cx="4013625" cy="37043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0" y="11"/>
          <a:ext cx="4225405" cy="4221077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Заміна сторони виконавчого провадження правонаступником полягає в поширенні на правонаступника законної сили судового рішення з усіма її наслідками - незмінністю, неспростовністю, виключністю, </a:t>
          </a:r>
          <a:r>
            <a:rPr lang="uk-UA" sz="12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преюдиційністю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, виконуваністю. Отже, у випадку неможливості виконання судового рішення за відсутності підстав для поновлення строків для виконання наказу суду (виконавчого листа) або у випадку, якщо судове рішення не підлягає виконанню у примусовому порядку через органи виконавчої служби, правонаступник не може бути замінений у виконавчому провадженні, яке не здійснюється. </a:t>
          </a:r>
          <a:r>
            <a:rPr lang="uk-UA" sz="120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http://reestr.court.gov.ua/Review/102973874</a:t>
          </a:r>
          <a:r>
            <a:rPr lang="uk-UA" sz="1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uk-UA" sz="12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0" y="11"/>
        <a:ext cx="4225405" cy="42210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729913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від 15.09.2021 у справі №727/9430/13-ц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729913" cy="71937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18.01.2022 у справі № 34/425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474056"/>
          <a:ext cx="4013625" cy="3704318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зроблено висновок про розгляд за правилами цивільного судочинства спору, ініційованого співвласником багатоквартирного будинку, щодо затвердження кошторису ОСББ, переліку та розміру внесків на утримання будинку як такого.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474056"/>
        <a:ext cx="4013625" cy="370431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0" y="11"/>
          <a:ext cx="4225405" cy="4221077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Прийняття рішення установчими зборами щодо всіх питань, віднесених до їх компетенції та виключної компетенції загальних зборів ОСББ відповідно до статей 6, 10 ЗУ «Про </a:t>
          </a:r>
          <a:r>
            <a:rPr lang="uk-UA" sz="12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обʼєднання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співвласників багатоквартирного будинку» № 2866-ІІІ, стосується створення та управління ОСББ як юридичною особою, що відповідно до пункту 3 частини першої статті 20 ГПК України визначає предметну юрисдикцію спору про визнання недійсним рішення установчих зборів ОСББ судам господарської юрисдикції. ВП ВС неодноразово звертала увагу на те, що спори, пов`язані зі створенням, діяльністю, управлінням або припиненням діяльності юридичної особи, є корпоративними в розумінні п.3 ч.1 ст.20 ГПК України, незалежно від того, чи є позивач акціонером (учасником) юридичної особи, і мають розглядатися за правилами ГПК України (постанови від 10.09.2019 у справі № 921/36/18 (пункт 4.19), від 01.04.2020 у справі № 813/1056/18 (пункт 40), від 15.04.2020 у справі № 804/14471/15 (пункт 39)). </a:t>
          </a:r>
          <a:endParaRPr lang="uk-UA" sz="1200" b="1" kern="1200" noProof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hlinkClick xmlns:r="http://schemas.openxmlformats.org/officeDocument/2006/relationships" r:id="rId1"/>
            </a:rPr>
            <a:t>http</a:t>
          </a:r>
          <a:r>
            <a:rPr lang="uk-UA" sz="1200" kern="1200" dirty="0" smtClean="0">
              <a:hlinkClick xmlns:r="http://schemas.openxmlformats.org/officeDocument/2006/relationships" r:id="rId1"/>
            </a:rPr>
            <a:t>://reestr.court.gov.ua/Review/103283361</a:t>
          </a:r>
          <a:r>
            <a:rPr lang="uk-UA" sz="1200" kern="1200" dirty="0" smtClean="0"/>
            <a:t> </a:t>
          </a:r>
          <a:endParaRPr lang="uk-UA" sz="12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0" y="11"/>
        <a:ext cx="4225405" cy="422107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729913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КЦС ВС від 14.07.2020 у справі № 466/8748/16-ц 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729913" cy="71937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01.02.2022 у справі № 910/5179/20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8FDF-EBCC-482F-8003-D19E610954F3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0917D-441D-47B3-B65E-3F6798E1ADD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17D-441D-47B3-B65E-3F6798E1ADDF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F3E26-BE0A-424A-947F-C108B595D07D}" type="datetimeFigureOut">
              <a:rPr lang="uk-UA" smtClean="0"/>
              <a:pPr/>
              <a:t>11.07.2022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85760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Відступлення Великої Палати Верховного Суду від правових висновків Верховного Суду у господарських справах</a:t>
            </a:r>
            <a:br>
              <a:rPr lang="uk-UA" sz="4400" dirty="0" smtClean="0"/>
            </a:br>
            <a:r>
              <a:rPr lang="uk-UA" sz="4400" dirty="0" smtClean="0"/>
              <a:t>2022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uk-UA" sz="1300" dirty="0" smtClean="0"/>
              <a:t>Відділ </a:t>
            </a:r>
            <a:r>
              <a:rPr lang="uk-UA" sz="1300" dirty="0" smtClean="0"/>
              <a:t>аналітичної роботи та узагальнення судової практики</a:t>
            </a:r>
            <a:r>
              <a:rPr lang="uk-UA" sz="13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uk-UA" sz="1300" dirty="0"/>
          </a:p>
        </p:txBody>
      </p:sp>
    </p:spTree>
    <p:extLst>
      <p:ext uri="{BB962C8B-B14F-4D97-AF65-F5344CB8AC3E}">
        <p14:creationId xmlns:p14="http://schemas.microsoft.com/office/powerpoint/2010/main" xmlns="" val="19844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</a:t>
            </a: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порядку здійснення заміни сторони виконавчого провадження правонаступником</a:t>
            </a: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1763464"/>
              </p:ext>
            </p:extLst>
          </p:nvPr>
        </p:nvGraphicFramePr>
        <p:xfrm>
          <a:off x="554437" y="2060848"/>
          <a:ext cx="4017563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9268099"/>
              </p:ext>
            </p:extLst>
          </p:nvPr>
        </p:nvGraphicFramePr>
        <p:xfrm>
          <a:off x="4716016" y="2060848"/>
          <a:ext cx="4231532" cy="42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1550189413"/>
              </p:ext>
            </p:extLst>
          </p:nvPr>
        </p:nvGraphicFramePr>
        <p:xfrm>
          <a:off x="545622" y="1196752"/>
          <a:ext cx="3729913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</a:t>
            </a: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юрисдикції спорів за участю ОСББ</a:t>
            </a:r>
            <a:endParaRPr lang="uk-UA" sz="20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1763464"/>
              </p:ext>
            </p:extLst>
          </p:nvPr>
        </p:nvGraphicFramePr>
        <p:xfrm>
          <a:off x="554437" y="2060848"/>
          <a:ext cx="4017563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9268099"/>
              </p:ext>
            </p:extLst>
          </p:nvPr>
        </p:nvGraphicFramePr>
        <p:xfrm>
          <a:off x="4716016" y="2060848"/>
          <a:ext cx="4231532" cy="42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1550189413"/>
              </p:ext>
            </p:extLst>
          </p:nvPr>
        </p:nvGraphicFramePr>
        <p:xfrm>
          <a:off x="545622" y="1196752"/>
          <a:ext cx="3729913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64</Words>
  <Application>Microsoft Office PowerPoint</Application>
  <PresentationFormat>Екран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Потік</vt:lpstr>
      <vt:lpstr>Відступлення Великої Палати Верховного Суду від правових висновків Верховного Суду у господарських справах 2022 Відділ аналітичної роботи та узагальнення судової практики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Відступлення Верховного Суду у складі суддів об`єднаної палати Касаційного господарського суду від правових висновків  Верховного Суду у господарських справах</dc:title>
  <dc:creator>user4</dc:creator>
  <cp:lastModifiedBy>user4</cp:lastModifiedBy>
  <cp:revision>112</cp:revision>
  <dcterms:created xsi:type="dcterms:W3CDTF">2020-02-14T13:33:55Z</dcterms:created>
  <dcterms:modified xsi:type="dcterms:W3CDTF">2022-07-11T08:01:41Z</dcterms:modified>
</cp:coreProperties>
</file>